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16" r:id="rId2"/>
    <p:sldId id="334" r:id="rId3"/>
  </p:sldIdLst>
  <p:sldSz cx="6858000" cy="9144000" type="screen4x3"/>
  <p:notesSz cx="6858000" cy="9144000"/>
  <p:custDataLst>
    <p:tags r:id="rId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0" userDrawn="1">
          <p15:clr>
            <a:srgbClr val="A4A3A4"/>
          </p15:clr>
        </p15:guide>
        <p15:guide id="2" pos="2141" userDrawn="1">
          <p15:clr>
            <a:srgbClr val="A4A3A4"/>
          </p15:clr>
        </p15:guide>
        <p15:guide id="3" orient="horz" pos="434" userDrawn="1">
          <p15:clr>
            <a:srgbClr val="A4A3A4"/>
          </p15:clr>
        </p15:guide>
        <p15:guide id="5" orient="horz" pos="5760" userDrawn="1">
          <p15:clr>
            <a:srgbClr val="A4A3A4"/>
          </p15:clr>
        </p15:guide>
        <p15:guide id="6" pos="184" userDrawn="1">
          <p15:clr>
            <a:srgbClr val="A4A3A4"/>
          </p15:clr>
        </p15:guide>
        <p15:guide id="7" pos="4201" userDrawn="1">
          <p15:clr>
            <a:srgbClr val="A4A3A4"/>
          </p15:clr>
        </p15:guide>
        <p15:guide id="8" pos="4099" userDrawn="1">
          <p15:clr>
            <a:srgbClr val="A4A3A4"/>
          </p15:clr>
        </p15:guide>
        <p15:guide id="9" pos="105" userDrawn="1">
          <p15:clr>
            <a:srgbClr val="A4A3A4"/>
          </p15:clr>
        </p15:guide>
        <p15:guide id="10" orient="horz" pos="4846" userDrawn="1">
          <p15:clr>
            <a:srgbClr val="A4A3A4"/>
          </p15:clr>
        </p15:guide>
        <p15:guide id="11" orient="horz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A6BF"/>
    <a:srgbClr val="006F68"/>
    <a:srgbClr val="17C9C9"/>
    <a:srgbClr val="324273"/>
    <a:srgbClr val="F98607"/>
    <a:srgbClr val="2E54A1"/>
    <a:srgbClr val="DCDBD6"/>
    <a:srgbClr val="94CC6E"/>
    <a:srgbClr val="BB2B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568" y="-420"/>
      </p:cViewPr>
      <p:guideLst>
        <p:guide orient="horz" pos="5040"/>
        <p:guide pos="2141"/>
        <p:guide orient="horz" pos="434"/>
        <p:guide orient="horz" pos="5760"/>
        <p:guide pos="184"/>
        <p:guide pos="4201"/>
        <p:guide pos="4099"/>
        <p:guide pos="105"/>
        <p:guide orient="horz" pos="4846"/>
        <p:guide orient="horz"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1496553"/>
            <a:ext cx="5143500" cy="3183614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4802940"/>
            <a:ext cx="5143500" cy="220778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6" y="486856"/>
            <a:ext cx="1478756" cy="77494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486856"/>
            <a:ext cx="4350544" cy="774947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916" y="2279756"/>
            <a:ext cx="5915025" cy="3803826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7916" y="6119568"/>
            <a:ext cx="5915025" cy="200034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8" y="2434280"/>
            <a:ext cx="2914650" cy="58020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71863" y="2434280"/>
            <a:ext cx="2914650" cy="58020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381" y="486856"/>
            <a:ext cx="5915025" cy="176749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2381" y="2241655"/>
            <a:ext cx="2901255" cy="10986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2381" y="3340255"/>
            <a:ext cx="2901255" cy="49130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241655"/>
            <a:ext cx="2915543" cy="10986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340255"/>
            <a:ext cx="2915543" cy="49130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381" y="609628"/>
            <a:ext cx="2211883" cy="213369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5543" y="1316628"/>
            <a:ext cx="3471863" cy="649846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2381" y="2743327"/>
            <a:ext cx="2211883" cy="508235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381" y="609628"/>
            <a:ext cx="2211883" cy="213369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15543" y="1316628"/>
            <a:ext cx="3471863" cy="649846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2381" y="2743327"/>
            <a:ext cx="2211883" cy="508235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486856"/>
            <a:ext cx="5915025" cy="1767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434280"/>
            <a:ext cx="5915025" cy="5802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8475526"/>
            <a:ext cx="1543050" cy="486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8475526"/>
            <a:ext cx="2314575" cy="486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8475526"/>
            <a:ext cx="1543050" cy="486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4.png"/><Relationship Id="rId18" Type="http://schemas.openxmlformats.org/officeDocument/2006/relationships/image" Target="../media/image9.jpe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3.png"/><Relationship Id="rId17" Type="http://schemas.openxmlformats.org/officeDocument/2006/relationships/image" Target="../media/image8.jpeg"/><Relationship Id="rId2" Type="http://schemas.openxmlformats.org/officeDocument/2006/relationships/tags" Target="../tags/tag3.xml"/><Relationship Id="rId16" Type="http://schemas.openxmlformats.org/officeDocument/2006/relationships/image" Target="../media/image7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.png"/><Relationship Id="rId5" Type="http://schemas.openxmlformats.org/officeDocument/2006/relationships/tags" Target="../tags/tag6.xml"/><Relationship Id="rId15" Type="http://schemas.openxmlformats.org/officeDocument/2006/relationships/image" Target="../media/image6.jpeg"/><Relationship Id="rId10" Type="http://schemas.openxmlformats.org/officeDocument/2006/relationships/image" Target="../media/image1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3.jpeg"/><Relationship Id="rId18" Type="http://schemas.openxmlformats.org/officeDocument/2006/relationships/image" Target="../media/image18.jpg"/><Relationship Id="rId3" Type="http://schemas.openxmlformats.org/officeDocument/2006/relationships/tags" Target="../tags/tag12.xml"/><Relationship Id="rId21" Type="http://schemas.openxmlformats.org/officeDocument/2006/relationships/image" Target="../media/image21.png"/><Relationship Id="rId7" Type="http://schemas.openxmlformats.org/officeDocument/2006/relationships/image" Target="../media/image1.png"/><Relationship Id="rId12" Type="http://schemas.openxmlformats.org/officeDocument/2006/relationships/image" Target="../media/image12.jpeg"/><Relationship Id="rId17" Type="http://schemas.openxmlformats.org/officeDocument/2006/relationships/image" Target="../media/image17.jpg"/><Relationship Id="rId25" Type="http://schemas.openxmlformats.org/officeDocument/2006/relationships/image" Target="../media/image25.jpeg"/><Relationship Id="rId2" Type="http://schemas.openxmlformats.org/officeDocument/2006/relationships/tags" Target="../tags/tag11.xml"/><Relationship Id="rId16" Type="http://schemas.openxmlformats.org/officeDocument/2006/relationships/image" Target="../media/image16.jpeg"/><Relationship Id="rId20" Type="http://schemas.openxmlformats.org/officeDocument/2006/relationships/image" Target="../media/image20.jpeg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tags" Target="../tags/tag14.xml"/><Relationship Id="rId15" Type="http://schemas.openxmlformats.org/officeDocument/2006/relationships/image" Target="../media/image15.png"/><Relationship Id="rId23" Type="http://schemas.openxmlformats.org/officeDocument/2006/relationships/image" Target="../media/image23.jpe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tags" Target="../tags/tag13.xml"/><Relationship Id="rId9" Type="http://schemas.openxmlformats.org/officeDocument/2006/relationships/image" Target="../media/image3.png"/><Relationship Id="rId14" Type="http://schemas.openxmlformats.org/officeDocument/2006/relationships/image" Target="../media/image14.jpeg"/><Relationship Id="rId22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>
            <p:custDataLst>
              <p:tags r:id="rId1"/>
            </p:custDataLst>
          </p:nvPr>
        </p:nvSpPr>
        <p:spPr>
          <a:xfrm rot="5400000">
            <a:off x="-1142365" y="1143000"/>
            <a:ext cx="9143365" cy="6858000"/>
          </a:xfrm>
          <a:prstGeom prst="roundRect">
            <a:avLst>
              <a:gd name="adj" fmla="val 0"/>
            </a:avLst>
          </a:prstGeom>
          <a:gradFill>
            <a:gsLst>
              <a:gs pos="45000">
                <a:schemeClr val="tx2">
                  <a:lumMod val="75000"/>
                  <a:lumOff val="25000"/>
                </a:schemeClr>
              </a:gs>
              <a:gs pos="3000">
                <a:srgbClr val="EBB78F">
                  <a:alpha val="100000"/>
                </a:srgbClr>
              </a:gs>
              <a:gs pos="97000">
                <a:schemeClr val="tx2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200864" y="967158"/>
            <a:ext cx="6505257" cy="8137654"/>
            <a:chOff x="164023" y="1260661"/>
            <a:chExt cx="6505065" cy="7825653"/>
          </a:xfrm>
        </p:grpSpPr>
        <p:sp>
          <p:nvSpPr>
            <p:cNvPr id="9" name="圆角矩形 8"/>
            <p:cNvSpPr/>
            <p:nvPr/>
          </p:nvSpPr>
          <p:spPr>
            <a:xfrm>
              <a:off x="168785" y="1260661"/>
              <a:ext cx="6500303" cy="7786461"/>
            </a:xfrm>
            <a:prstGeom prst="round2DiagRect">
              <a:avLst>
                <a:gd name="adj1" fmla="val 11275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64023" y="8897705"/>
              <a:ext cx="6335013" cy="188609"/>
            </a:xfrm>
            <a:custGeom>
              <a:avLst/>
              <a:gdLst>
                <a:gd name="connsiteX0" fmla="*/ 0 w 6189333"/>
                <a:gd name="connsiteY0" fmla="*/ 0 h 365491"/>
                <a:gd name="connsiteX1" fmla="*/ 6189333 w 6189333"/>
                <a:gd name="connsiteY1" fmla="*/ 0 h 365491"/>
                <a:gd name="connsiteX2" fmla="*/ 6143722 w 6189333"/>
                <a:gd name="connsiteY2" fmla="*/ 50184 h 365491"/>
                <a:gd name="connsiteX3" fmla="*/ 5382503 w 6189333"/>
                <a:gd name="connsiteY3" fmla="*/ 365491 h 365491"/>
                <a:gd name="connsiteX4" fmla="*/ 0 w 6189333"/>
                <a:gd name="connsiteY4" fmla="*/ 365491 h 365491"/>
                <a:gd name="connsiteX5" fmla="*/ 0 w 6189333"/>
                <a:gd name="connsiteY5" fmla="*/ 0 h 36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9333" h="365491">
                  <a:moveTo>
                    <a:pt x="0" y="0"/>
                  </a:moveTo>
                  <a:lnTo>
                    <a:pt x="6189333" y="0"/>
                  </a:lnTo>
                  <a:lnTo>
                    <a:pt x="6143722" y="50184"/>
                  </a:lnTo>
                  <a:cubicBezTo>
                    <a:pt x="5948909" y="244997"/>
                    <a:pt x="5679778" y="365491"/>
                    <a:pt x="5382503" y="365491"/>
                  </a:cubicBezTo>
                  <a:lnTo>
                    <a:pt x="0" y="36549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90000">
                  <a:srgbClr val="324273"/>
                </a:gs>
                <a:gs pos="0">
                  <a:srgbClr val="C00000"/>
                </a:gs>
              </a:gsLst>
              <a:lin ang="0" scaled="1"/>
            </a:gradFill>
            <a:ln>
              <a:noFill/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" name="图片 3" descr="本科_画板 111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0">
            <a:alphaModFix amt="50000"/>
          </a:blip>
          <a:srcRect t="68689"/>
          <a:stretch>
            <a:fillRect/>
          </a:stretch>
        </p:blipFill>
        <p:spPr>
          <a:xfrm>
            <a:off x="635" y="-3810"/>
            <a:ext cx="6862445" cy="95928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2292350" y="231775"/>
            <a:ext cx="228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机械与运载工程学院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1">
            <a:clrChange>
              <a:clrFrom>
                <a:srgbClr val="AA1010">
                  <a:alpha val="91765"/>
                </a:srgbClr>
              </a:clrFrom>
              <a:clrTo>
                <a:srgbClr val="AA1010">
                  <a:alpha val="91765"/>
                  <a:alpha val="0"/>
                </a:srgbClr>
              </a:clrTo>
            </a:clrChange>
            <a:lum bright="100000"/>
          </a:blip>
          <a:srcRect t="14529" r="63880" b="17543"/>
          <a:stretch>
            <a:fillRect/>
          </a:stretch>
        </p:blipFill>
        <p:spPr>
          <a:xfrm>
            <a:off x="167005" y="76835"/>
            <a:ext cx="633095" cy="704850"/>
          </a:xfrm>
          <a:prstGeom prst="rect">
            <a:avLst/>
          </a:prstGeom>
          <a:effectLst/>
        </p:spPr>
      </p:pic>
      <p:sp>
        <p:nvSpPr>
          <p:cNvPr id="17" name="文本框 16"/>
          <p:cNvSpPr txBox="1"/>
          <p:nvPr/>
        </p:nvSpPr>
        <p:spPr>
          <a:xfrm>
            <a:off x="2430145" y="490855"/>
            <a:ext cx="2606040" cy="19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cs typeface="Times New Roman" panose="02020603050405020304" pitchFamily="18" charset="0"/>
                <a:sym typeface="+mn-ea"/>
              </a:rPr>
              <a:t>College of Mechanical and Vehicle Engineering</a:t>
            </a:r>
            <a:endParaRPr lang="en-US" altLang="zh-CN" sz="700" b="0" i="0" dirty="0">
              <a:solidFill>
                <a:schemeClr val="bg1"/>
              </a:solidFill>
              <a:latin typeface="等线 Light" panose="02010600030101010101" charset="-122"/>
              <a:ea typeface="等线 Light" panose="02010600030101010101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>
            <a:clrChange>
              <a:clrFrom>
                <a:srgbClr val="AA1010">
                  <a:alpha val="91765"/>
                </a:srgbClr>
              </a:clrFrom>
              <a:clrTo>
                <a:srgbClr val="AA1010">
                  <a:alpha val="91765"/>
                  <a:alpha val="0"/>
                </a:srgbClr>
              </a:clrTo>
            </a:clrChange>
            <a:lum bright="100000"/>
          </a:blip>
          <a:srcRect l="33781" t="17122" b="36091"/>
          <a:stretch>
            <a:fillRect/>
          </a:stretch>
        </p:blipFill>
        <p:spPr>
          <a:xfrm>
            <a:off x="772160" y="231775"/>
            <a:ext cx="815340" cy="340995"/>
          </a:xfrm>
          <a:prstGeom prst="rect">
            <a:avLst/>
          </a:prstGeom>
          <a:effectLst/>
        </p:spPr>
      </p:pic>
      <p:sp>
        <p:nvSpPr>
          <p:cNvPr id="20" name="文本框 19"/>
          <p:cNvSpPr txBox="1"/>
          <p:nvPr/>
        </p:nvSpPr>
        <p:spPr>
          <a:xfrm>
            <a:off x="727710" y="506095"/>
            <a:ext cx="972820" cy="1962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650" b="0" i="0" dirty="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cs typeface="Times New Roman" panose="02020603050405020304" pitchFamily="18" charset="0"/>
              </a:rPr>
              <a:t>HUNAN UNIVERSITY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78846" y="1916955"/>
            <a:ext cx="4954728" cy="833794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 b="0" i="0">
                <a:solidFill>
                  <a:srgbClr val="262626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sz="11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国家高层次青年人才</a:t>
            </a:r>
            <a:r>
              <a:rPr 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一般力学与力学基础专业委员会副主任</a:t>
            </a:r>
          </a:p>
          <a:p>
            <a:pPr algn="l">
              <a:lnSpc>
                <a:spcPct val="150000"/>
              </a:lnSpc>
            </a:pP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湖南省力学学会常务理事         中国机械工业教育协会力学教学委员会委员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1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岳麓学者</a:t>
            </a:r>
            <a:endParaRPr sz="1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369392" y="956712"/>
            <a:ext cx="417893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  <a:cs typeface="Helvetica"/>
              </a:rPr>
              <a:t>机械结构振动与控制实验室</a:t>
            </a:r>
            <a:endParaRPr lang="en-US" altLang="zh-CN" sz="2000" b="1" dirty="0">
              <a:latin typeface="+mj-ea"/>
              <a:ea typeface="+mj-ea"/>
              <a:cs typeface="Helvetica"/>
            </a:endParaRPr>
          </a:p>
          <a:p>
            <a:pPr algn="ctr"/>
            <a:endParaRPr lang="en-US" altLang="zh-CN" sz="11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67557" y="1510283"/>
            <a:ext cx="137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周加喜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 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教授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33" name="连接符: 肘形 32"/>
          <p:cNvCxnSpPr>
            <a:cxnSpLocks/>
          </p:cNvCxnSpPr>
          <p:nvPr/>
        </p:nvCxnSpPr>
        <p:spPr>
          <a:xfrm>
            <a:off x="1733233" y="1524930"/>
            <a:ext cx="4431063" cy="245256"/>
          </a:xfrm>
          <a:prstGeom prst="bentConnector3">
            <a:avLst>
              <a:gd name="adj1" fmla="val 31745"/>
            </a:avLst>
          </a:prstGeom>
          <a:ln w="5080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C00000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200864" y="2802240"/>
            <a:ext cx="6489970" cy="15690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 b="0" i="0">
                <a:solidFill>
                  <a:srgbClr val="262626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just">
              <a:lnSpc>
                <a:spcPct val="110000"/>
              </a:lnSpc>
            </a:pPr>
            <a:r>
              <a:rPr lang="zh-CN" sz="1100" dirty="0">
                <a:latin typeface="+mn-ea"/>
                <a:ea typeface="+mn-ea"/>
                <a:cs typeface="微软雅黑" panose="020B0503020204020204" pitchFamily="34" charset="-122"/>
              </a:rPr>
              <a:t>周加喜，教授，博士生导师。担任院党委副书记，国际期刊《Shock and Vibration》编委，国际期刊《Frontiers in Mechanical Engineering》Vibration Systems版块副主编，《动力学与控制学报》青年编委，中国振动工程学会模态分析与试验专业委员会委员，</a:t>
            </a:r>
            <a:r>
              <a:rPr lang="zh-CN" altLang="en-US" sz="1100" dirty="0">
                <a:latin typeface="+mn-ea"/>
                <a:ea typeface="+mn-ea"/>
                <a:cs typeface="微软雅黑" panose="020B0503020204020204" pitchFamily="34" charset="-122"/>
              </a:rPr>
              <a:t>高效清洁火力发电技术湖南省重点实验室学术委员会委员。</a:t>
            </a:r>
            <a:endParaRPr lang="en-US" altLang="zh-CN" sz="1100" dirty="0">
              <a:latin typeface="+mn-ea"/>
              <a:ea typeface="+mn-ea"/>
              <a:cs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</a:pPr>
            <a:r>
              <a:rPr lang="zh-CN" altLang="en-US" sz="1100" b="1" dirty="0">
                <a:solidFill>
                  <a:srgbClr val="00B0F0"/>
                </a:solidFill>
                <a:latin typeface="+mn-ea"/>
                <a:ea typeface="+mn-ea"/>
                <a:cs typeface="Tahoma" pitchFamily="34" charset="0"/>
              </a:rPr>
              <a:t>研究方向：</a:t>
            </a:r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智能结构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振动与控制、机械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水声超材料、自供电智能仿生系统、机器学习与故障诊断等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</a:pPr>
            <a:r>
              <a:rPr lang="zh-CN" altLang="en-US" sz="1100" b="1" dirty="0">
                <a:solidFill>
                  <a:srgbClr val="00B0F0"/>
                </a:solidFill>
                <a:latin typeface="+mn-ea"/>
                <a:ea typeface="+mn-ea"/>
                <a:cs typeface="Tahoma" pitchFamily="34" charset="0"/>
              </a:rPr>
              <a:t>研究成果：</a:t>
            </a:r>
            <a:r>
              <a:rPr lang="zh-CN" altLang="en-US" sz="1100" dirty="0">
                <a:latin typeface="+mn-ea"/>
                <a:ea typeface="+mn-ea"/>
                <a:cs typeface="Arial Unicode MS" pitchFamily="34" charset="-122"/>
              </a:rPr>
              <a:t>在</a:t>
            </a:r>
            <a:r>
              <a:rPr lang="en-US" altLang="zh-CN" sz="1100" dirty="0">
                <a:latin typeface="+mn-ea"/>
                <a:ea typeface="+mn-ea"/>
                <a:cs typeface="Arial Unicode MS" pitchFamily="34" charset="-122"/>
                <a:sym typeface="+mn-ea"/>
              </a:rPr>
              <a:t>MSSP</a:t>
            </a:r>
            <a:r>
              <a:rPr lang="zh-CN" altLang="en-US" sz="1100" dirty="0">
                <a:latin typeface="+mn-ea"/>
                <a:ea typeface="+mn-ea"/>
                <a:cs typeface="Arial Unicode MS" pitchFamily="34" charset="-122"/>
                <a:sym typeface="+mn-ea"/>
              </a:rPr>
              <a:t>、</a:t>
            </a:r>
            <a:r>
              <a:rPr lang="en-US" altLang="zh-CN" sz="1100" dirty="0">
                <a:latin typeface="+mn-ea"/>
                <a:ea typeface="+mn-ea"/>
                <a:cs typeface="Arial Unicode MS" pitchFamily="34" charset="-122"/>
                <a:sym typeface="+mn-ea"/>
              </a:rPr>
              <a:t>JSV</a:t>
            </a:r>
            <a:r>
              <a:rPr lang="zh-CN" altLang="en-US" sz="1100" dirty="0">
                <a:latin typeface="+mn-ea"/>
                <a:ea typeface="+mn-ea"/>
                <a:cs typeface="Arial Unicode MS" pitchFamily="34" charset="-122"/>
                <a:sym typeface="+mn-ea"/>
              </a:rPr>
              <a:t>、</a:t>
            </a:r>
            <a:r>
              <a:rPr lang="en-US" altLang="zh-CN" sz="1100" dirty="0">
                <a:latin typeface="+mn-ea"/>
                <a:ea typeface="+mn-ea"/>
                <a:cs typeface="Arial Unicode MS" pitchFamily="34" charset="-122"/>
                <a:sym typeface="+mn-ea"/>
              </a:rPr>
              <a:t>IJMS</a:t>
            </a:r>
            <a:r>
              <a:rPr lang="zh-CN" altLang="en-US" sz="1100" dirty="0">
                <a:latin typeface="+mn-ea"/>
                <a:ea typeface="+mn-ea"/>
                <a:cs typeface="Arial Unicode MS" pitchFamily="34" charset="-122"/>
                <a:sym typeface="+mn-ea"/>
              </a:rPr>
              <a:t>、</a:t>
            </a:r>
            <a:r>
              <a:rPr lang="en-US" altLang="zh-CN" sz="1100" dirty="0">
                <a:latin typeface="+mn-ea"/>
                <a:ea typeface="+mn-ea"/>
                <a:cs typeface="Arial Unicode MS" pitchFamily="34" charset="-122"/>
                <a:sym typeface="+mn-ea"/>
              </a:rPr>
              <a:t>APL</a:t>
            </a:r>
            <a:r>
              <a:rPr lang="zh-CN" altLang="en-US" sz="1100" dirty="0">
                <a:latin typeface="+mn-ea"/>
                <a:ea typeface="+mn-ea"/>
                <a:cs typeface="Arial Unicode MS" pitchFamily="34" charset="-122"/>
                <a:sym typeface="+mn-ea"/>
              </a:rPr>
              <a:t>、</a:t>
            </a:r>
            <a:r>
              <a:rPr lang="en-US" altLang="zh-CN" sz="1100" dirty="0">
                <a:latin typeface="+mn-ea"/>
                <a:ea typeface="+mn-ea"/>
                <a:cs typeface="Arial Unicode MS" pitchFamily="34" charset="-122"/>
                <a:sym typeface="+mn-ea"/>
              </a:rPr>
              <a:t>NE</a:t>
            </a:r>
            <a:r>
              <a:rPr lang="zh-CN" altLang="en-US" sz="1100" dirty="0">
                <a:latin typeface="+mn-ea"/>
                <a:ea typeface="+mn-ea"/>
                <a:cs typeface="Times New Roman" pitchFamily="18" charset="0"/>
              </a:rPr>
              <a:t>等国际学术期刊上</a:t>
            </a:r>
            <a:r>
              <a:rPr lang="zh-CN" altLang="en-US" sz="1100" dirty="0">
                <a:latin typeface="+mn-ea"/>
                <a:ea typeface="+mn-ea"/>
                <a:cs typeface="Arial Unicode MS" pitchFamily="34" charset="-122"/>
              </a:rPr>
              <a:t>发表论文</a:t>
            </a:r>
            <a:r>
              <a:rPr lang="en-US" altLang="zh-CN" sz="1100" b="1" dirty="0">
                <a:latin typeface="+mn-ea"/>
                <a:ea typeface="+mn-ea"/>
                <a:cs typeface="Arial Unicode MS" pitchFamily="34" charset="-122"/>
              </a:rPr>
              <a:t>110</a:t>
            </a:r>
            <a:r>
              <a:rPr lang="zh-CN" altLang="en-US" sz="1100" b="1" dirty="0">
                <a:latin typeface="+mn-ea"/>
                <a:ea typeface="+mn-ea"/>
                <a:cs typeface="Arial Unicode MS" pitchFamily="34" charset="-122"/>
              </a:rPr>
              <a:t>余篇</a:t>
            </a:r>
            <a:r>
              <a:rPr lang="zh-CN" altLang="en-US" sz="1100" dirty="0">
                <a:latin typeface="+mn-ea"/>
                <a:ea typeface="+mn-ea"/>
                <a:cs typeface="Arial Unicode MS" pitchFamily="34" charset="-122"/>
              </a:rPr>
              <a:t>，引用</a:t>
            </a:r>
            <a:r>
              <a:rPr lang="en-US" altLang="zh-CN" sz="1100" b="1" dirty="0">
                <a:latin typeface="+mn-ea"/>
                <a:ea typeface="+mn-ea"/>
                <a:cs typeface="Arial Unicode MS" pitchFamily="34" charset="-122"/>
              </a:rPr>
              <a:t>3600</a:t>
            </a:r>
            <a:r>
              <a:rPr lang="zh-CN" altLang="en-US" sz="1100" b="1" dirty="0">
                <a:latin typeface="+mn-ea"/>
                <a:ea typeface="+mn-ea"/>
                <a:cs typeface="Arial Unicode MS" pitchFamily="34" charset="-122"/>
              </a:rPr>
              <a:t>余次</a:t>
            </a:r>
            <a:r>
              <a:rPr lang="zh-CN" altLang="en-US" sz="1100" dirty="0">
                <a:latin typeface="+mn-ea"/>
                <a:ea typeface="+mn-ea"/>
                <a:cs typeface="Arial Unicode MS" pitchFamily="34" charset="-122"/>
              </a:rPr>
              <a:t>，主持纵</a:t>
            </a:r>
            <a:r>
              <a:rPr lang="en-US" altLang="zh-CN" sz="1100" dirty="0">
                <a:latin typeface="+mn-ea"/>
                <a:ea typeface="+mn-ea"/>
                <a:cs typeface="Arial Unicode MS" pitchFamily="34" charset="-122"/>
              </a:rPr>
              <a:t>/</a:t>
            </a:r>
            <a:r>
              <a:rPr lang="zh-CN" altLang="en-US" sz="1100" dirty="0">
                <a:latin typeface="+mn-ea"/>
                <a:ea typeface="+mn-ea"/>
                <a:cs typeface="Arial Unicode MS" pitchFamily="34" charset="-122"/>
              </a:rPr>
              <a:t>横向项目</a:t>
            </a:r>
            <a:r>
              <a:rPr lang="en-US" altLang="zh-CN" sz="1100" b="1" dirty="0">
                <a:latin typeface="+mn-ea"/>
                <a:ea typeface="+mn-ea"/>
                <a:cs typeface="Arial Unicode MS" pitchFamily="34" charset="-122"/>
              </a:rPr>
              <a:t>20</a:t>
            </a:r>
            <a:r>
              <a:rPr lang="zh-CN" altLang="en-US" sz="1100" b="1" dirty="0">
                <a:latin typeface="+mn-ea"/>
                <a:ea typeface="+mn-ea"/>
                <a:cs typeface="Arial Unicode MS" pitchFamily="34" charset="-122"/>
              </a:rPr>
              <a:t>余项</a:t>
            </a:r>
            <a:r>
              <a:rPr lang="zh-CN" altLang="en-US" sz="1100" dirty="0">
                <a:latin typeface="+mn-ea"/>
                <a:ea typeface="+mn-ea"/>
                <a:cs typeface="Arial Unicode MS" pitchFamily="34" charset="-122"/>
              </a:rPr>
              <a:t>，获国家专利</a:t>
            </a:r>
            <a:r>
              <a:rPr lang="en-US" altLang="zh-CN" sz="1100" b="1" dirty="0">
                <a:latin typeface="+mn-ea"/>
                <a:ea typeface="+mn-ea"/>
                <a:cs typeface="Arial Unicode MS" pitchFamily="34" charset="-122"/>
              </a:rPr>
              <a:t>20</a:t>
            </a:r>
            <a:r>
              <a:rPr lang="zh-CN" altLang="en-US" sz="1100" b="1" dirty="0">
                <a:latin typeface="+mn-ea"/>
                <a:ea typeface="+mn-ea"/>
                <a:cs typeface="Arial Unicode MS" pitchFamily="34" charset="-122"/>
              </a:rPr>
              <a:t>余项</a:t>
            </a:r>
            <a:r>
              <a:rPr lang="zh-CN" altLang="en-US" sz="1100" dirty="0">
                <a:latin typeface="+mn-ea"/>
                <a:ea typeface="+mn-ea"/>
                <a:cs typeface="Arial Unicode MS" pitchFamily="34" charset="-122"/>
              </a:rPr>
              <a:t>，获</a:t>
            </a:r>
            <a:r>
              <a:rPr lang="zh-CN" altLang="en-US" sz="1100" b="1" dirty="0">
                <a:latin typeface="+mn-ea"/>
                <a:ea typeface="+mn-ea"/>
                <a:cs typeface="Arial Unicode MS" pitchFamily="34" charset="-122"/>
              </a:rPr>
              <a:t>陕西省科学技术一等奖、电力科学建设进步二等奖</a:t>
            </a:r>
            <a:r>
              <a:rPr lang="zh-CN" altLang="en-US" sz="1100" dirty="0">
                <a:latin typeface="+mn-ea"/>
                <a:ea typeface="+mn-ea"/>
                <a:cs typeface="Arial Unicode MS" pitchFamily="34" charset="-122"/>
              </a:rPr>
              <a:t>等，获评湖南省优秀博士</a:t>
            </a:r>
            <a:r>
              <a:rPr lang="en-US" altLang="zh-CN" sz="1100" dirty="0">
                <a:latin typeface="+mn-ea"/>
                <a:ea typeface="+mn-ea"/>
                <a:cs typeface="Arial Unicode MS" pitchFamily="34" charset="-122"/>
              </a:rPr>
              <a:t>/</a:t>
            </a:r>
            <a:r>
              <a:rPr lang="zh-CN" altLang="en-US" sz="1100" dirty="0">
                <a:latin typeface="+mn-ea"/>
                <a:ea typeface="+mn-ea"/>
                <a:cs typeface="Arial Unicode MS" pitchFamily="34" charset="-122"/>
              </a:rPr>
              <a:t>硕士论文学位指导老师、湖南大学“我心目中最敬爱的老师”。</a:t>
            </a:r>
            <a:endParaRPr lang="zh-CN" altLang="en-US" sz="1100" dirty="0">
              <a:latin typeface="+mn-ea"/>
              <a:ea typeface="+mn-ea"/>
            </a:endParaRPr>
          </a:p>
        </p:txBody>
      </p:sp>
      <p:pic>
        <p:nvPicPr>
          <p:cNvPr id="100" name="图片 9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>
            <a:clrChange>
              <a:clrFrom>
                <a:srgbClr val="DBDDDC">
                  <a:alpha val="99608"/>
                </a:srgbClr>
              </a:clrFrom>
              <a:clrTo>
                <a:srgbClr val="DBDDDC">
                  <a:alpha val="99608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3233" y="138113"/>
            <a:ext cx="550800" cy="550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80367" y="1300483"/>
            <a:ext cx="1429562" cy="1439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3" t="52989" r="59173" b="20876"/>
          <a:stretch/>
        </p:blipFill>
        <p:spPr>
          <a:xfrm>
            <a:off x="483552" y="4444663"/>
            <a:ext cx="1095709" cy="1326451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883024" y="4495450"/>
            <a:ext cx="151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王凯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 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副研究员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31" name="连接符: 肘形 32"/>
          <p:cNvCxnSpPr>
            <a:cxnSpLocks/>
          </p:cNvCxnSpPr>
          <p:nvPr/>
        </p:nvCxnSpPr>
        <p:spPr>
          <a:xfrm>
            <a:off x="1999450" y="4482206"/>
            <a:ext cx="4164846" cy="283931"/>
          </a:xfrm>
          <a:prstGeom prst="bentConnector3">
            <a:avLst>
              <a:gd name="adj1" fmla="val 32267"/>
            </a:avLst>
          </a:prstGeom>
          <a:ln w="5080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C00000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>
            <p:custDataLst>
              <p:tags r:id="rId8"/>
            </p:custDataLst>
          </p:nvPr>
        </p:nvSpPr>
        <p:spPr>
          <a:xfrm>
            <a:off x="200864" y="5819659"/>
            <a:ext cx="6489971" cy="12095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 b="0" i="0">
                <a:solidFill>
                  <a:srgbClr val="262626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just">
              <a:lnSpc>
                <a:spcPct val="110000"/>
              </a:lnSpc>
            </a:pPr>
            <a:r>
              <a:rPr lang="zh-CN" altLang="en-US" sz="1100" dirty="0">
                <a:latin typeface="+mn-ea"/>
                <a:ea typeface="+mn-ea"/>
                <a:cs typeface="微软雅黑" panose="020B0503020204020204" pitchFamily="34" charset="-122"/>
              </a:rPr>
              <a:t>王凯</a:t>
            </a:r>
            <a:r>
              <a:rPr lang="zh-CN" sz="1100" dirty="0">
                <a:latin typeface="+mn-ea"/>
                <a:ea typeface="+mn-ea"/>
                <a:cs typeface="微软雅黑" panose="020B0503020204020204" pitchFamily="34" charset="-122"/>
              </a:rPr>
              <a:t>，</a:t>
            </a:r>
            <a:r>
              <a:rPr lang="zh-CN" altLang="en-US" sz="1100" dirty="0">
                <a:latin typeface="+mn-ea"/>
                <a:ea typeface="+mn-ea"/>
                <a:cs typeface="微软雅黑" panose="020B0503020204020204" pitchFamily="34" charset="-122"/>
              </a:rPr>
              <a:t>副研究员</a:t>
            </a:r>
            <a:r>
              <a:rPr lang="zh-CN" sz="1100" dirty="0">
                <a:latin typeface="+mn-ea"/>
                <a:ea typeface="+mn-ea"/>
                <a:cs typeface="微软雅黑" panose="020B0503020204020204" pitchFamily="34" charset="-122"/>
              </a:rPr>
              <a:t>，</a:t>
            </a:r>
            <a:r>
              <a:rPr lang="zh-CN" altLang="en-US" sz="1100" dirty="0">
                <a:latin typeface="+mn-ea"/>
                <a:ea typeface="+mn-ea"/>
                <a:cs typeface="微软雅黑" panose="020B0503020204020204" pitchFamily="34" charset="-122"/>
              </a:rPr>
              <a:t>硕士</a:t>
            </a:r>
            <a:r>
              <a:rPr lang="zh-CN" sz="1100" dirty="0">
                <a:latin typeface="+mn-ea"/>
                <a:ea typeface="+mn-ea"/>
                <a:cs typeface="微软雅黑" panose="020B0503020204020204" pitchFamily="34" charset="-122"/>
              </a:rPr>
              <a:t>生导师。</a:t>
            </a:r>
            <a:r>
              <a:rPr lang="zh-CN" altLang="zh-CN" sz="1100" dirty="0">
                <a:latin typeface="+mn-ea"/>
                <a:ea typeface="+mn-ea"/>
                <a:cs typeface="微软雅黑" panose="020B0503020204020204" pitchFamily="34" charset="-122"/>
              </a:rPr>
              <a:t>国际期刊《Frontiers in Mechanical Engineering》Vibration Systems版块副主编</a:t>
            </a:r>
            <a:r>
              <a:rPr lang="zh-CN" sz="1100" dirty="0">
                <a:latin typeface="+mn-ea"/>
                <a:ea typeface="+mn-ea"/>
                <a:cs typeface="微软雅黑" panose="020B0503020204020204" pitchFamily="34" charset="-122"/>
              </a:rPr>
              <a:t>，</a:t>
            </a:r>
            <a:r>
              <a:rPr lang="en-US" altLang="zh-CN" sz="1100" dirty="0">
                <a:latin typeface="+mn-ea"/>
                <a:ea typeface="+mn-ea"/>
                <a:cs typeface="微软雅黑" panose="020B0503020204020204" pitchFamily="34" charset="-122"/>
              </a:rPr>
              <a:t>《</a:t>
            </a:r>
            <a:r>
              <a:rPr lang="en-US" altLang="zh-CN" sz="1100" dirty="0">
                <a:latin typeface="+mn-ea"/>
                <a:ea typeface="+mn-ea"/>
              </a:rPr>
              <a:t> International Journal of Dynamics and Control </a:t>
            </a:r>
            <a:r>
              <a:rPr lang="en-US" altLang="zh-CN" sz="1100" dirty="0">
                <a:latin typeface="+mn-ea"/>
                <a:ea typeface="+mn-ea"/>
                <a:cs typeface="微软雅黑" panose="020B0503020204020204" pitchFamily="34" charset="-122"/>
              </a:rPr>
              <a:t>》</a:t>
            </a:r>
            <a:r>
              <a:rPr lang="zh-CN" altLang="en-US" sz="1100" dirty="0">
                <a:latin typeface="+mn-ea"/>
                <a:ea typeface="+mn-ea"/>
                <a:cs typeface="微软雅黑" panose="020B0503020204020204" pitchFamily="34" charset="-122"/>
              </a:rPr>
              <a:t>、</a:t>
            </a:r>
            <a:r>
              <a:rPr lang="en-US" altLang="zh-CN" sz="1100" dirty="0">
                <a:latin typeface="+mn-ea"/>
                <a:ea typeface="+mn-ea"/>
                <a:cs typeface="微软雅黑" panose="020B0503020204020204" pitchFamily="34" charset="-122"/>
              </a:rPr>
              <a:t>《</a:t>
            </a:r>
            <a:r>
              <a:rPr lang="en-US" altLang="zh-CN" sz="1100" dirty="0">
                <a:latin typeface="+mn-ea"/>
                <a:ea typeface="+mn-ea"/>
              </a:rPr>
              <a:t> Journal of Dynamics, Monitoring and Diagnostics </a:t>
            </a:r>
            <a:r>
              <a:rPr lang="en-US" altLang="zh-CN" sz="1100" dirty="0">
                <a:latin typeface="+mn-ea"/>
                <a:ea typeface="+mn-ea"/>
                <a:cs typeface="微软雅黑" panose="020B0503020204020204" pitchFamily="34" charset="-122"/>
              </a:rPr>
              <a:t>》</a:t>
            </a:r>
            <a:r>
              <a:rPr lang="zh-CN" sz="1100" dirty="0">
                <a:latin typeface="+mn-ea"/>
                <a:ea typeface="+mn-ea"/>
                <a:cs typeface="微软雅黑" panose="020B0503020204020204" pitchFamily="34" charset="-122"/>
              </a:rPr>
              <a:t>青年编委</a:t>
            </a:r>
            <a:r>
              <a:rPr lang="zh-CN" sz="1100" dirty="0">
                <a:latin typeface="+mn-ea"/>
                <a:ea typeface="+mn-ea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100" dirty="0">
              <a:latin typeface="+mn-ea"/>
              <a:ea typeface="+mn-ea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10000"/>
              </a:lnSpc>
              <a:buClr>
                <a:srgbClr val="C00000"/>
              </a:buClr>
            </a:pPr>
            <a:r>
              <a:rPr lang="zh-CN" altLang="en-US" sz="1100" b="1" dirty="0">
                <a:solidFill>
                  <a:srgbClr val="00B0F0"/>
                </a:solidFill>
                <a:latin typeface="+mn-ea"/>
                <a:ea typeface="+mn-ea"/>
                <a:cs typeface="Tahoma" pitchFamily="34" charset="0"/>
              </a:rPr>
              <a:t>研究方向：</a:t>
            </a:r>
            <a:r>
              <a:rPr lang="zh-CN" altLang="en-US" sz="1100" b="1" dirty="0">
                <a:latin typeface="+mn-ea"/>
                <a:ea typeface="+mn-ea"/>
              </a:rPr>
              <a:t>特种装备低频振动控制、能量俘获理论与器件设计、主</a:t>
            </a:r>
            <a:r>
              <a:rPr lang="en-US" altLang="zh-CN" sz="1100" b="1" dirty="0">
                <a:latin typeface="+mn-ea"/>
                <a:ea typeface="+mn-ea"/>
              </a:rPr>
              <a:t>/</a:t>
            </a:r>
            <a:r>
              <a:rPr lang="zh-CN" altLang="en-US" sz="1100" b="1" dirty="0">
                <a:latin typeface="+mn-ea"/>
                <a:ea typeface="+mn-ea"/>
              </a:rPr>
              <a:t>被动力学超材料设计与应用等</a:t>
            </a:r>
            <a:endParaRPr lang="en-US" altLang="zh-CN" sz="1100" b="1" dirty="0">
              <a:latin typeface="+mn-ea"/>
              <a:ea typeface="+mn-ea"/>
            </a:endParaRPr>
          </a:p>
          <a:p>
            <a:pPr>
              <a:lnSpc>
                <a:spcPct val="110000"/>
              </a:lnSpc>
              <a:buClr>
                <a:srgbClr val="C00000"/>
              </a:buClr>
            </a:pPr>
            <a:r>
              <a:rPr lang="zh-CN" altLang="en-US" sz="1100" b="1" dirty="0">
                <a:solidFill>
                  <a:srgbClr val="00B0F0"/>
                </a:solidFill>
                <a:latin typeface="+mn-ea"/>
                <a:ea typeface="+mn-ea"/>
                <a:cs typeface="Tahoma" pitchFamily="34" charset="0"/>
              </a:rPr>
              <a:t>研究成果：</a:t>
            </a:r>
            <a:r>
              <a:rPr lang="zh-CN" altLang="en-US" sz="1100" dirty="0">
                <a:latin typeface="+mn-ea"/>
                <a:ea typeface="+mn-ea"/>
                <a:cs typeface="Arial Unicode MS" pitchFamily="34" charset="-122"/>
              </a:rPr>
              <a:t>在</a:t>
            </a:r>
            <a:r>
              <a:rPr lang="en-US" altLang="zh-CN" sz="1100" dirty="0">
                <a:latin typeface="+mn-ea"/>
                <a:ea typeface="+mn-ea"/>
                <a:cs typeface="Arial Unicode MS" pitchFamily="34" charset="-122"/>
                <a:sym typeface="+mn-ea"/>
              </a:rPr>
              <a:t>MSSP</a:t>
            </a:r>
            <a:r>
              <a:rPr lang="zh-CN" altLang="en-US" sz="1100" dirty="0">
                <a:latin typeface="+mn-ea"/>
                <a:ea typeface="+mn-ea"/>
                <a:cs typeface="Arial Unicode MS" pitchFamily="34" charset="-122"/>
                <a:sym typeface="+mn-ea"/>
              </a:rPr>
              <a:t>、</a:t>
            </a:r>
            <a:r>
              <a:rPr lang="en-US" altLang="zh-CN" sz="1100" dirty="0">
                <a:latin typeface="+mn-ea"/>
                <a:ea typeface="+mn-ea"/>
                <a:cs typeface="Arial Unicode MS" pitchFamily="34" charset="-122"/>
                <a:sym typeface="+mn-ea"/>
              </a:rPr>
              <a:t>JSV</a:t>
            </a:r>
            <a:r>
              <a:rPr lang="zh-CN" altLang="en-US" sz="1100" dirty="0">
                <a:latin typeface="+mn-ea"/>
                <a:ea typeface="+mn-ea"/>
                <a:cs typeface="Arial Unicode MS" pitchFamily="34" charset="-122"/>
                <a:sym typeface="+mn-ea"/>
              </a:rPr>
              <a:t>、</a:t>
            </a:r>
            <a:r>
              <a:rPr lang="en-US" altLang="zh-CN" sz="1100" dirty="0">
                <a:latin typeface="+mn-ea"/>
                <a:ea typeface="+mn-ea"/>
                <a:cs typeface="Arial Unicode MS" pitchFamily="34" charset="-122"/>
                <a:sym typeface="+mn-ea"/>
              </a:rPr>
              <a:t>APL</a:t>
            </a:r>
            <a:r>
              <a:rPr lang="zh-CN" altLang="en-US" sz="1100" dirty="0">
                <a:latin typeface="+mn-ea"/>
                <a:ea typeface="+mn-ea"/>
                <a:cs typeface="Arial Unicode MS" pitchFamily="34" charset="-122"/>
                <a:sym typeface="+mn-ea"/>
              </a:rPr>
              <a:t>、</a:t>
            </a:r>
            <a:r>
              <a:rPr lang="en-US" altLang="zh-CN" sz="1100" dirty="0">
                <a:latin typeface="+mn-ea"/>
                <a:ea typeface="+mn-ea"/>
                <a:cs typeface="Arial Unicode MS" pitchFamily="34" charset="-122"/>
                <a:sym typeface="+mn-ea"/>
              </a:rPr>
              <a:t>Nano Energy</a:t>
            </a:r>
            <a:r>
              <a:rPr lang="zh-CN" altLang="en-US" sz="1100" dirty="0">
                <a:latin typeface="+mn-ea"/>
                <a:ea typeface="+mn-ea"/>
                <a:cs typeface="Times New Roman" pitchFamily="18" charset="0"/>
              </a:rPr>
              <a:t>等国际学术期刊上</a:t>
            </a:r>
            <a:r>
              <a:rPr lang="zh-CN" altLang="en-US" sz="1100" dirty="0">
                <a:latin typeface="+mn-ea"/>
                <a:ea typeface="+mn-ea"/>
                <a:cs typeface="Arial Unicode MS" pitchFamily="34" charset="-122"/>
              </a:rPr>
              <a:t>发表学术论文</a:t>
            </a:r>
            <a:r>
              <a:rPr lang="en-US" altLang="zh-CN" sz="1100" b="1" dirty="0">
                <a:latin typeface="+mn-ea"/>
                <a:ea typeface="+mn-ea"/>
                <a:cs typeface="Arial Unicode MS" pitchFamily="34" charset="-122"/>
              </a:rPr>
              <a:t>40</a:t>
            </a:r>
            <a:r>
              <a:rPr lang="zh-CN" altLang="en-US" sz="1100" b="1" dirty="0">
                <a:latin typeface="+mn-ea"/>
                <a:ea typeface="+mn-ea"/>
                <a:cs typeface="Arial Unicode MS" pitchFamily="34" charset="-122"/>
              </a:rPr>
              <a:t>余篇</a:t>
            </a:r>
            <a:r>
              <a:rPr lang="zh-CN" altLang="en-US" sz="1100" dirty="0">
                <a:latin typeface="+mn-ea"/>
                <a:ea typeface="+mn-ea"/>
                <a:cs typeface="Arial Unicode MS" pitchFamily="34" charset="-122"/>
              </a:rPr>
              <a:t>，被引用</a:t>
            </a:r>
            <a:r>
              <a:rPr lang="en-US" altLang="zh-CN" sz="1100" b="1" dirty="0">
                <a:latin typeface="+mn-ea"/>
                <a:ea typeface="+mn-ea"/>
                <a:cs typeface="Arial Unicode MS" pitchFamily="34" charset="-122"/>
              </a:rPr>
              <a:t>1900</a:t>
            </a:r>
            <a:r>
              <a:rPr lang="zh-CN" altLang="en-US" sz="1100" b="1" dirty="0">
                <a:latin typeface="+mn-ea"/>
                <a:ea typeface="+mn-ea"/>
                <a:cs typeface="Arial Unicode MS" pitchFamily="34" charset="-122"/>
              </a:rPr>
              <a:t>余次</a:t>
            </a:r>
            <a:r>
              <a:rPr lang="zh-CN" altLang="en-US" sz="1100" dirty="0">
                <a:latin typeface="+mn-ea"/>
                <a:ea typeface="+mn-ea"/>
                <a:cs typeface="Arial Unicode MS" pitchFamily="34" charset="-122"/>
              </a:rPr>
              <a:t>，授权国家专利</a:t>
            </a:r>
            <a:r>
              <a:rPr lang="en-US" altLang="zh-CN" sz="1100" b="1" dirty="0">
                <a:latin typeface="+mn-ea"/>
                <a:ea typeface="+mn-ea"/>
                <a:cs typeface="Arial Unicode MS" pitchFamily="34" charset="-122"/>
              </a:rPr>
              <a:t>20</a:t>
            </a:r>
            <a:r>
              <a:rPr lang="zh-CN" altLang="en-US" sz="1100" b="1" dirty="0">
                <a:latin typeface="+mn-ea"/>
                <a:ea typeface="+mn-ea"/>
                <a:cs typeface="Arial Unicode MS" pitchFamily="34" charset="-122"/>
              </a:rPr>
              <a:t>余项</a:t>
            </a:r>
            <a:r>
              <a:rPr lang="zh-CN" altLang="en-US" sz="1100" dirty="0">
                <a:latin typeface="+mn-ea"/>
                <a:ea typeface="+mn-ea"/>
                <a:cs typeface="Arial Unicode MS" pitchFamily="34" charset="-122"/>
              </a:rPr>
              <a:t>。获评</a:t>
            </a:r>
            <a:r>
              <a:rPr lang="zh-CN" altLang="en-US" sz="1100" dirty="0">
                <a:solidFill>
                  <a:srgbClr val="323232"/>
                </a:solidFill>
                <a:latin typeface="+mn-ea"/>
                <a:ea typeface="+mn-ea"/>
              </a:rPr>
              <a:t>湖南省优秀博士学位</a:t>
            </a:r>
            <a:r>
              <a:rPr lang="zh-CN" altLang="en-US" sz="1100" dirty="0" smtClean="0">
                <a:solidFill>
                  <a:srgbClr val="323232"/>
                </a:solidFill>
                <a:latin typeface="+mn-ea"/>
                <a:ea typeface="+mn-ea"/>
              </a:rPr>
              <a:t>论文，湖南省</a:t>
            </a:r>
            <a:r>
              <a:rPr lang="zh-CN" altLang="en-US" sz="1100" dirty="0">
                <a:solidFill>
                  <a:srgbClr val="323232"/>
                </a:solidFill>
                <a:latin typeface="+mn-ea"/>
                <a:ea typeface="+mn-ea"/>
              </a:rPr>
              <a:t>力学竞赛优秀指导教师。</a:t>
            </a:r>
            <a:endParaRPr lang="zh-CN" sz="1100" dirty="0">
              <a:latin typeface="+mn-ea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700530" y="4919689"/>
            <a:ext cx="4197360" cy="82807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 b="0" i="0">
                <a:solidFill>
                  <a:srgbClr val="262626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湖南省优秀青年基金获得者      香港理工大学博士后研究员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香江学者</a:t>
            </a:r>
            <a:endParaRPr sz="1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BD0D6C3-85F4-4433-9E40-A711687B25B7}"/>
              </a:ext>
            </a:extLst>
          </p:cNvPr>
          <p:cNvSpPr/>
          <p:nvPr/>
        </p:nvSpPr>
        <p:spPr>
          <a:xfrm>
            <a:off x="55511" y="7460282"/>
            <a:ext cx="1779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rgbClr val="0066FF"/>
                </a:solidFill>
                <a:latin typeface="+mn-ea"/>
              </a:rPr>
              <a:t>激光武器精准打击保障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500AC866-8427-471F-9C89-13EE0AC8D08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0" y="7771382"/>
            <a:ext cx="1368885" cy="10037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57061" y="7764011"/>
            <a:ext cx="1511356" cy="988766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3134099" y="7467990"/>
            <a:ext cx="1895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rgbClr val="0066FF"/>
                </a:solidFill>
                <a:latin typeface="+mn-ea"/>
              </a:rPr>
              <a:t>航空大型可展开结构动力学</a:t>
            </a:r>
            <a:endParaRPr lang="zh-CN" altLang="en-US" sz="1100" b="1" dirty="0">
              <a:solidFill>
                <a:srgbClr val="0066FF"/>
              </a:solidFill>
              <a:latin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915371" y="7467990"/>
            <a:ext cx="1594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rgbClr val="0066FF"/>
                </a:solidFill>
                <a:latin typeface="+mn-ea"/>
              </a:rPr>
              <a:t>能量俘获与自供电传感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00864" y="7066957"/>
            <a:ext cx="175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/>
            <a:r>
              <a:rPr lang="zh-CN" altLang="en-US" sz="1600" b="1" dirty="0">
                <a:solidFill>
                  <a:srgbClr val="262626"/>
                </a:solidFill>
                <a:latin typeface="+mn-ea"/>
              </a:rPr>
              <a:t>课题组成果应用</a:t>
            </a:r>
            <a:endParaRPr sz="1600" b="1" dirty="0">
              <a:solidFill>
                <a:srgbClr val="262626"/>
              </a:solidFill>
              <a:latin typeface="+mn-ea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739B690-FA1B-4023-9885-26C8FB2A25CB}"/>
              </a:ext>
            </a:extLst>
          </p:cNvPr>
          <p:cNvGrpSpPr/>
          <p:nvPr/>
        </p:nvGrpSpPr>
        <p:grpSpPr>
          <a:xfrm>
            <a:off x="2104117" y="7086692"/>
            <a:ext cx="1190018" cy="299085"/>
            <a:chOff x="2882828" y="4627123"/>
            <a:chExt cx="1190018" cy="299085"/>
          </a:xfrm>
        </p:grpSpPr>
        <p:sp>
          <p:nvSpPr>
            <p:cNvPr id="47" name="矩形: 圆角 26">
              <a:extLst>
                <a:ext uri="{FF2B5EF4-FFF2-40B4-BE49-F238E27FC236}">
                  <a16:creationId xmlns:a16="http://schemas.microsoft.com/office/drawing/2014/main" id="{638ED3B2-FD07-4AE4-81E9-17FC920C2FF2}"/>
                </a:ext>
              </a:extLst>
            </p:cNvPr>
            <p:cNvSpPr/>
            <p:nvPr/>
          </p:nvSpPr>
          <p:spPr>
            <a:xfrm>
              <a:off x="3098756" y="4627123"/>
              <a:ext cx="974090" cy="29908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国防装备</a:t>
              </a: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ECB9FC6-D7D1-444A-B3F7-A3C642E710B2}"/>
                </a:ext>
              </a:extLst>
            </p:cNvPr>
            <p:cNvGrpSpPr/>
            <p:nvPr/>
          </p:nvGrpSpPr>
          <p:grpSpPr>
            <a:xfrm>
              <a:off x="2882828" y="4649707"/>
              <a:ext cx="185674" cy="253916"/>
              <a:chOff x="6949186" y="4648200"/>
              <a:chExt cx="185674" cy="253916"/>
            </a:xfrm>
          </p:grpSpPr>
          <p:sp>
            <p:nvSpPr>
              <p:cNvPr id="49" name="箭头: V 形 102">
                <a:extLst>
                  <a:ext uri="{FF2B5EF4-FFF2-40B4-BE49-F238E27FC236}">
                    <a16:creationId xmlns:a16="http://schemas.microsoft.com/office/drawing/2014/main" id="{EB93D418-0B9D-4327-A17B-B2AA49EC8626}"/>
                  </a:ext>
                </a:extLst>
              </p:cNvPr>
              <p:cNvSpPr/>
              <p:nvPr/>
            </p:nvSpPr>
            <p:spPr>
              <a:xfrm>
                <a:off x="6949186" y="4648200"/>
                <a:ext cx="77724" cy="253916"/>
              </a:xfrm>
              <a:prstGeom prst="chevron">
                <a:avLst/>
              </a:prstGeom>
              <a:solidFill>
                <a:srgbClr val="2E54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chemeClr val="accent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箭头: V 形 103">
                <a:extLst>
                  <a:ext uri="{FF2B5EF4-FFF2-40B4-BE49-F238E27FC236}">
                    <a16:creationId xmlns:a16="http://schemas.microsoft.com/office/drawing/2014/main" id="{E091407E-32A7-4B96-A235-ACD1D89C312E}"/>
                  </a:ext>
                </a:extLst>
              </p:cNvPr>
              <p:cNvSpPr/>
              <p:nvPr/>
            </p:nvSpPr>
            <p:spPr>
              <a:xfrm>
                <a:off x="7057136" y="4648200"/>
                <a:ext cx="77724" cy="253916"/>
              </a:xfrm>
              <a:prstGeom prst="chevron">
                <a:avLst/>
              </a:prstGeom>
              <a:solidFill>
                <a:srgbClr val="2E54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chemeClr val="accent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C7CE409-7F1B-4CBC-8CDD-7C9D970BC9FE}"/>
              </a:ext>
            </a:extLst>
          </p:cNvPr>
          <p:cNvGrpSpPr/>
          <p:nvPr/>
        </p:nvGrpSpPr>
        <p:grpSpPr>
          <a:xfrm>
            <a:off x="3525187" y="7086692"/>
            <a:ext cx="1195228" cy="299085"/>
            <a:chOff x="4105779" y="4627123"/>
            <a:chExt cx="1195228" cy="299085"/>
          </a:xfrm>
        </p:grpSpPr>
        <p:sp>
          <p:nvSpPr>
            <p:cNvPr id="52" name="矩形: 圆角 60">
              <a:extLst>
                <a:ext uri="{FF2B5EF4-FFF2-40B4-BE49-F238E27FC236}">
                  <a16:creationId xmlns:a16="http://schemas.microsoft.com/office/drawing/2014/main" id="{D15C8668-1C71-49AE-A4C9-089934414AA8}"/>
                </a:ext>
              </a:extLst>
            </p:cNvPr>
            <p:cNvSpPr/>
            <p:nvPr/>
          </p:nvSpPr>
          <p:spPr>
            <a:xfrm>
              <a:off x="4326917" y="4627123"/>
              <a:ext cx="974090" cy="299085"/>
            </a:xfrm>
            <a:prstGeom prst="roundRect">
              <a:avLst/>
            </a:prstGeom>
            <a:solidFill>
              <a:srgbClr val="006F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精密设施</a:t>
              </a:r>
              <a:endParaRPr lang="zh-CN" altLang="en-US" sz="16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CD5AD4EA-E086-4F46-B5D4-1BE67962292C}"/>
                </a:ext>
              </a:extLst>
            </p:cNvPr>
            <p:cNvGrpSpPr/>
            <p:nvPr/>
          </p:nvGrpSpPr>
          <p:grpSpPr>
            <a:xfrm>
              <a:off x="4105779" y="4649707"/>
              <a:ext cx="185674" cy="253916"/>
              <a:chOff x="7019291" y="3940986"/>
              <a:chExt cx="185674" cy="253916"/>
            </a:xfrm>
          </p:grpSpPr>
          <p:sp>
            <p:nvSpPr>
              <p:cNvPr id="54" name="箭头: V 形 106">
                <a:extLst>
                  <a:ext uri="{FF2B5EF4-FFF2-40B4-BE49-F238E27FC236}">
                    <a16:creationId xmlns:a16="http://schemas.microsoft.com/office/drawing/2014/main" id="{0571DD87-0DE1-42F7-A7A7-869E2AE59C6C}"/>
                  </a:ext>
                </a:extLst>
              </p:cNvPr>
              <p:cNvSpPr/>
              <p:nvPr/>
            </p:nvSpPr>
            <p:spPr>
              <a:xfrm>
                <a:off x="7019291" y="3940986"/>
                <a:ext cx="77724" cy="253916"/>
              </a:xfrm>
              <a:prstGeom prst="chevron">
                <a:avLst/>
              </a:prstGeom>
              <a:solidFill>
                <a:srgbClr val="006F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chemeClr val="accent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箭头: V 形 107">
                <a:extLst>
                  <a:ext uri="{FF2B5EF4-FFF2-40B4-BE49-F238E27FC236}">
                    <a16:creationId xmlns:a16="http://schemas.microsoft.com/office/drawing/2014/main" id="{F3591DDB-7B01-4570-B580-924ABD15A9B7}"/>
                  </a:ext>
                </a:extLst>
              </p:cNvPr>
              <p:cNvSpPr/>
              <p:nvPr/>
            </p:nvSpPr>
            <p:spPr>
              <a:xfrm>
                <a:off x="7127241" y="3940986"/>
                <a:ext cx="77724" cy="253916"/>
              </a:xfrm>
              <a:prstGeom prst="chevron">
                <a:avLst/>
              </a:prstGeom>
              <a:solidFill>
                <a:srgbClr val="006F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chemeClr val="accent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FB950E2-FE35-4080-8CD8-D2AE656A6A90}"/>
              </a:ext>
            </a:extLst>
          </p:cNvPr>
          <p:cNvGrpSpPr/>
          <p:nvPr/>
        </p:nvGrpSpPr>
        <p:grpSpPr>
          <a:xfrm>
            <a:off x="4971499" y="7086692"/>
            <a:ext cx="1192797" cy="299085"/>
            <a:chOff x="5342721" y="4627123"/>
            <a:chExt cx="1192797" cy="299085"/>
          </a:xfrm>
        </p:grpSpPr>
        <p:sp>
          <p:nvSpPr>
            <p:cNvPr id="67" name="矩形: 圆角 61">
              <a:extLst>
                <a:ext uri="{FF2B5EF4-FFF2-40B4-BE49-F238E27FC236}">
                  <a16:creationId xmlns:a16="http://schemas.microsoft.com/office/drawing/2014/main" id="{3875E42D-92C3-4029-AAC5-C91C3CD9F031}"/>
                </a:ext>
              </a:extLst>
            </p:cNvPr>
            <p:cNvSpPr/>
            <p:nvPr/>
          </p:nvSpPr>
          <p:spPr>
            <a:xfrm>
              <a:off x="5561428" y="4627123"/>
              <a:ext cx="974090" cy="299085"/>
            </a:xfrm>
            <a:prstGeom prst="roundRect">
              <a:avLst/>
            </a:prstGeom>
            <a:solidFill>
              <a:srgbClr val="17C9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医疗器械</a:t>
              </a:r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0ECB29EA-4C8C-430A-A307-BC4CAFEE469B}"/>
                </a:ext>
              </a:extLst>
            </p:cNvPr>
            <p:cNvGrpSpPr/>
            <p:nvPr/>
          </p:nvGrpSpPr>
          <p:grpSpPr>
            <a:xfrm>
              <a:off x="5342721" y="4649707"/>
              <a:ext cx="185674" cy="253916"/>
              <a:chOff x="6985469" y="4509357"/>
              <a:chExt cx="185674" cy="253916"/>
            </a:xfrm>
          </p:grpSpPr>
          <p:sp>
            <p:nvSpPr>
              <p:cNvPr id="69" name="箭头: V 形 109">
                <a:extLst>
                  <a:ext uri="{FF2B5EF4-FFF2-40B4-BE49-F238E27FC236}">
                    <a16:creationId xmlns:a16="http://schemas.microsoft.com/office/drawing/2014/main" id="{BFE31F88-31F2-4131-858B-DF14CF01F03A}"/>
                  </a:ext>
                </a:extLst>
              </p:cNvPr>
              <p:cNvSpPr/>
              <p:nvPr/>
            </p:nvSpPr>
            <p:spPr>
              <a:xfrm>
                <a:off x="6985469" y="4509357"/>
                <a:ext cx="77724" cy="253916"/>
              </a:xfrm>
              <a:prstGeom prst="chevron">
                <a:avLst/>
              </a:prstGeom>
              <a:solidFill>
                <a:srgbClr val="17C9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chemeClr val="accent1"/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70" name="箭头: V 形 110">
                <a:extLst>
                  <a:ext uri="{FF2B5EF4-FFF2-40B4-BE49-F238E27FC236}">
                    <a16:creationId xmlns:a16="http://schemas.microsoft.com/office/drawing/2014/main" id="{DEDFA74E-9906-4312-9AA3-46F4D0980F32}"/>
                  </a:ext>
                </a:extLst>
              </p:cNvPr>
              <p:cNvSpPr/>
              <p:nvPr/>
            </p:nvSpPr>
            <p:spPr>
              <a:xfrm>
                <a:off x="7093419" y="4509357"/>
                <a:ext cx="77724" cy="253916"/>
              </a:xfrm>
              <a:prstGeom prst="chevron">
                <a:avLst/>
              </a:prstGeom>
              <a:solidFill>
                <a:srgbClr val="17C9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chemeClr val="accent1"/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0" r="16324"/>
          <a:stretch/>
        </p:blipFill>
        <p:spPr>
          <a:xfrm>
            <a:off x="1767109" y="7764011"/>
            <a:ext cx="1463826" cy="1001454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1953272" y="7461837"/>
            <a:ext cx="1140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00" b="1">
                <a:solidFill>
                  <a:srgbClr val="0066FF"/>
                </a:solidFill>
                <a:latin typeface="+mn-ea"/>
              </a:defRPr>
            </a:lvl1pPr>
          </a:lstStyle>
          <a:p>
            <a:r>
              <a:rPr lang="zh-CN" altLang="en-US" dirty="0"/>
              <a:t>航发振动控制</a:t>
            </a:r>
            <a:endParaRPr lang="zh-CN" altLang="en-US" dirty="0"/>
          </a:p>
        </p:txBody>
      </p:sp>
      <p:pic>
        <p:nvPicPr>
          <p:cNvPr id="58" name="Picture 14" descr="https://5b0988e595225.cdn.sohucs.com/images/20190705/13d345d0c14444c88b2d37ec86e88b4a.jpe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6" t="16225" r="20232"/>
          <a:stretch/>
        </p:blipFill>
        <p:spPr bwMode="auto">
          <a:xfrm>
            <a:off x="3353179" y="7770355"/>
            <a:ext cx="1481401" cy="100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B56984C-8798-4BA3-AC1F-5933BCEA0B8E}"/>
              </a:ext>
            </a:extLst>
          </p:cNvPr>
          <p:cNvGrpSpPr/>
          <p:nvPr/>
        </p:nvGrpSpPr>
        <p:grpSpPr>
          <a:xfrm>
            <a:off x="-4762" y="-3492"/>
            <a:ext cx="6862762" cy="9147492"/>
            <a:chOff x="318" y="-3810"/>
            <a:chExt cx="6862762" cy="9147492"/>
          </a:xfrm>
        </p:grpSpPr>
        <p:sp>
          <p:nvSpPr>
            <p:cNvPr id="13" name="矩形: 圆角 12"/>
            <p:cNvSpPr/>
            <p:nvPr>
              <p:custDataLst>
                <p:tags r:id="rId1"/>
              </p:custDataLst>
            </p:nvPr>
          </p:nvSpPr>
          <p:spPr>
            <a:xfrm rot="5400000">
              <a:off x="-1142365" y="1143000"/>
              <a:ext cx="9143365" cy="6858000"/>
            </a:xfrm>
            <a:prstGeom prst="roundRect">
              <a:avLst>
                <a:gd name="adj" fmla="val 0"/>
              </a:avLst>
            </a:prstGeom>
            <a:gradFill>
              <a:gsLst>
                <a:gs pos="45000">
                  <a:schemeClr val="tx2">
                    <a:lumMod val="75000"/>
                    <a:lumOff val="25000"/>
                  </a:schemeClr>
                </a:gs>
                <a:gs pos="3000">
                  <a:srgbClr val="EBB78F">
                    <a:alpha val="100000"/>
                  </a:srgbClr>
                </a:gs>
                <a:gs pos="97000">
                  <a:schemeClr val="tx2">
                    <a:lumMod val="75000"/>
                    <a:lumOff val="2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68910" y="994946"/>
              <a:ext cx="6500495" cy="8058249"/>
            </a:xfrm>
            <a:prstGeom prst="round2DiagRect">
              <a:avLst>
                <a:gd name="adj1" fmla="val 9985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" name="图片 3" descr="本科_画板 111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7"/>
            <a:srcRect t="68689"/>
            <a:stretch>
              <a:fillRect/>
            </a:stretch>
          </p:blipFill>
          <p:spPr>
            <a:xfrm>
              <a:off x="635" y="-3810"/>
              <a:ext cx="6862445" cy="998756"/>
            </a:xfrm>
            <a:prstGeom prst="rect">
              <a:avLst/>
            </a:prstGeom>
            <a:noFill/>
          </p:spPr>
        </p:pic>
        <p:sp>
          <p:nvSpPr>
            <p:cNvPr id="8" name="文本框 7"/>
            <p:cNvSpPr txBox="1"/>
            <p:nvPr/>
          </p:nvSpPr>
          <p:spPr>
            <a:xfrm>
              <a:off x="2292350" y="231775"/>
              <a:ext cx="22860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sym typeface="+mn-ea"/>
                </a:rPr>
                <a:t>机械与运载工程学院</a:t>
              </a:r>
              <a:endPara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8"/>
            <a:srcRect t="14529" r="63880" b="17543"/>
            <a:stretch>
              <a:fillRect/>
            </a:stretch>
          </p:blipFill>
          <p:spPr>
            <a:xfrm>
              <a:off x="167005" y="76835"/>
              <a:ext cx="633095" cy="704850"/>
            </a:xfrm>
            <a:prstGeom prst="rect">
              <a:avLst/>
            </a:prstGeom>
            <a:noFill/>
          </p:spPr>
        </p:pic>
        <p:sp>
          <p:nvSpPr>
            <p:cNvPr id="17" name="文本框 16"/>
            <p:cNvSpPr txBox="1"/>
            <p:nvPr/>
          </p:nvSpPr>
          <p:spPr>
            <a:xfrm>
              <a:off x="2430145" y="490855"/>
              <a:ext cx="2606040" cy="1987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700" dirty="0">
                  <a:solidFill>
                    <a:schemeClr val="bg1"/>
                  </a:solidFill>
                  <a:latin typeface="等线 Light" panose="02010600030101010101" charset="-122"/>
                  <a:ea typeface="等线 Light" panose="02010600030101010101" charset="-122"/>
                  <a:cs typeface="Times New Roman" panose="02020603050405020304" pitchFamily="18" charset="0"/>
                  <a:sym typeface="+mn-ea"/>
                </a:rPr>
                <a:t>College of Mechanical and Vehicle Engineering</a:t>
              </a:r>
              <a:endParaRPr lang="en-US" altLang="zh-CN" sz="700" b="0" i="0" dirty="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8"/>
            <a:srcRect l="33781" t="17122" b="36091"/>
            <a:stretch>
              <a:fillRect/>
            </a:stretch>
          </p:blipFill>
          <p:spPr>
            <a:xfrm>
              <a:off x="772160" y="231775"/>
              <a:ext cx="815340" cy="340995"/>
            </a:xfrm>
            <a:prstGeom prst="rect">
              <a:avLst/>
            </a:prstGeom>
            <a:noFill/>
          </p:spPr>
        </p:pic>
        <p:sp>
          <p:nvSpPr>
            <p:cNvPr id="20" name="文本框 19"/>
            <p:cNvSpPr txBox="1"/>
            <p:nvPr/>
          </p:nvSpPr>
          <p:spPr>
            <a:xfrm>
              <a:off x="727710" y="506095"/>
              <a:ext cx="972820" cy="19621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r>
                <a:rPr lang="en-US" altLang="zh-CN" sz="650" b="0" i="0" dirty="0">
                  <a:solidFill>
                    <a:schemeClr val="bg1"/>
                  </a:solidFill>
                  <a:latin typeface="等线 Light" panose="02010600030101010101" charset="-122"/>
                  <a:ea typeface="等线 Light" panose="02010600030101010101" charset="-122"/>
                  <a:cs typeface="Times New Roman" panose="02020603050405020304" pitchFamily="18" charset="0"/>
                </a:rPr>
                <a:t>HUNAN UNIVERSITY</a:t>
              </a:r>
            </a:p>
          </p:txBody>
        </p:sp>
        <p:pic>
          <p:nvPicPr>
            <p:cNvPr id="100" name="图片 9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33233" y="138113"/>
              <a:ext cx="550800" cy="550800"/>
            </a:xfrm>
            <a:prstGeom prst="rect">
              <a:avLst/>
            </a:prstGeom>
            <a:noFill/>
          </p:spPr>
        </p:pic>
      </p:grpSp>
      <p:sp>
        <p:nvSpPr>
          <p:cNvPr id="166" name="ZoneTexte 5"/>
          <p:cNvSpPr txBox="1">
            <a:spLocks noChangeArrowheads="1"/>
          </p:cNvSpPr>
          <p:nvPr/>
        </p:nvSpPr>
        <p:spPr bwMode="auto">
          <a:xfrm>
            <a:off x="253394" y="1465090"/>
            <a:ext cx="1918919" cy="1692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 lIns="180000" tIns="0" rIns="180000" bIns="0" anchor="ctr">
            <a:spAutoFit/>
          </a:bodyPr>
          <a:lstStyle/>
          <a:p>
            <a:pPr algn="ctr"/>
            <a:endParaRPr lang="en-US" altLang="zh-CN" sz="1100" b="1" dirty="0">
              <a:solidFill>
                <a:srgbClr val="00B0F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263DE5DD-9928-427F-BF40-8EF0C514A582}"/>
              </a:ext>
            </a:extLst>
          </p:cNvPr>
          <p:cNvSpPr txBox="1"/>
          <p:nvPr/>
        </p:nvSpPr>
        <p:spPr>
          <a:xfrm>
            <a:off x="221941" y="2138102"/>
            <a:ext cx="6404592" cy="10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200" b="1" dirty="0">
                <a:solidFill>
                  <a:srgbClr val="00B0F0"/>
                </a:solidFill>
                <a:latin typeface="+mn-ea"/>
                <a:cs typeface="Tahoma" pitchFamily="34" charset="0"/>
              </a:rPr>
              <a:t>国际合作与研究生培养</a:t>
            </a:r>
            <a:r>
              <a:rPr lang="zh-CN" altLang="en-US" sz="1200" dirty="0">
                <a:latin typeface="+mn-ea"/>
              </a:rPr>
              <a:t> 课题组与</a:t>
            </a:r>
            <a:r>
              <a:rPr lang="zh-CN" altLang="en-US" sz="1200" b="1" dirty="0">
                <a:latin typeface="+mn-ea"/>
              </a:rPr>
              <a:t>利物浦大学、弗吉尼亚大学、东京工业大学、香港理工大学</a:t>
            </a:r>
            <a:r>
              <a:rPr lang="zh-CN" altLang="en-US" sz="1200" dirty="0">
                <a:latin typeface="+mn-ea"/>
              </a:rPr>
              <a:t>等国际知名高校长期保持良好合作关系，鼓励和支持研究生参加国际学术会议和出国交流；与湖南国家电网、株洲中车、</a:t>
            </a:r>
            <a:r>
              <a:rPr lang="en-US" altLang="zh-CN" sz="1200" dirty="0">
                <a:latin typeface="+mn-ea"/>
              </a:rPr>
              <a:t>702</a:t>
            </a:r>
            <a:r>
              <a:rPr lang="zh-CN" altLang="en-US" sz="1200" dirty="0">
                <a:latin typeface="+mn-ea"/>
              </a:rPr>
              <a:t>所、</a:t>
            </a:r>
            <a:r>
              <a:rPr lang="en-US" altLang="zh-CN" sz="1200" dirty="0">
                <a:latin typeface="+mn-ea"/>
              </a:rPr>
              <a:t>608</a:t>
            </a:r>
            <a:r>
              <a:rPr lang="zh-CN" altLang="en-US" sz="1200" dirty="0">
                <a:latin typeface="+mn-ea"/>
              </a:rPr>
              <a:t>所等企业长期合作，可推荐实习。毕业生先后前往利物浦大学、博洛尼亚大学、清华大学等高校深造，入职湖南大学、长沙理工大学等高校任教，就业于华为、 株洲中车、绵阳九院、中电</a:t>
            </a:r>
            <a:r>
              <a:rPr lang="en-US" altLang="zh-CN" sz="1200" dirty="0">
                <a:latin typeface="+mn-ea"/>
              </a:rPr>
              <a:t>29</a:t>
            </a:r>
            <a:r>
              <a:rPr lang="zh-CN" altLang="en-US" sz="1200" dirty="0">
                <a:latin typeface="+mn-ea"/>
              </a:rPr>
              <a:t>所等头部企业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研究所。</a:t>
            </a:r>
          </a:p>
        </p:txBody>
      </p:sp>
      <p:sp>
        <p:nvSpPr>
          <p:cNvPr id="168" name="文本框 167"/>
          <p:cNvSpPr txBox="1"/>
          <p:nvPr/>
        </p:nvSpPr>
        <p:spPr>
          <a:xfrm>
            <a:off x="1369392" y="956712"/>
            <a:ext cx="417893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  <a:cs typeface="Helvetica"/>
              </a:rPr>
              <a:t>机械结构振动与控制实验室</a:t>
            </a:r>
            <a:endParaRPr lang="en-US" altLang="zh-CN" sz="2000" b="1" dirty="0">
              <a:latin typeface="+mj-ea"/>
              <a:ea typeface="+mj-ea"/>
              <a:cs typeface="Helvetica"/>
            </a:endParaRPr>
          </a:p>
          <a:p>
            <a:pPr algn="ctr"/>
            <a:endParaRPr lang="en-US" altLang="zh-CN" sz="11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160A8F06-79B1-44C1-B7D3-8AFCC8C32C49}"/>
              </a:ext>
            </a:extLst>
          </p:cNvPr>
          <p:cNvSpPr txBox="1"/>
          <p:nvPr/>
        </p:nvSpPr>
        <p:spPr>
          <a:xfrm>
            <a:off x="253394" y="3281857"/>
            <a:ext cx="3692125" cy="9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rgbClr val="00B0F0"/>
                </a:solidFill>
                <a:latin typeface="+mn-ea"/>
                <a:cs typeface="Tahoma" pitchFamily="34" charset="0"/>
              </a:rPr>
              <a:t>课题组联系方式</a:t>
            </a:r>
            <a:endParaRPr lang="en-US" altLang="zh-CN" sz="1200" b="1" dirty="0">
              <a:solidFill>
                <a:srgbClr val="00B0F0"/>
              </a:solidFill>
              <a:latin typeface="+mn-ea"/>
              <a:cs typeface="Tahoma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周加喜老师：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jxizhou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 hnu.edu.cn;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13975835883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王    凯老师：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kaiwang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 hnu.edu.cn;  18011510813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latin typeface="+mn-ea"/>
              </a:rPr>
              <a:t>实验室地址：南校区工程楼</a:t>
            </a:r>
            <a:r>
              <a:rPr lang="en-US" altLang="zh-CN" sz="1200" dirty="0">
                <a:latin typeface="+mn-ea"/>
              </a:rPr>
              <a:t>540</a:t>
            </a:r>
            <a:r>
              <a:rPr lang="zh-CN" altLang="en-US" sz="1200" dirty="0">
                <a:latin typeface="+mn-ea"/>
              </a:rPr>
              <a:t>、轻气炮实验室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736FE50-D826-43AC-BC2B-87FBEB039741}"/>
              </a:ext>
            </a:extLst>
          </p:cNvPr>
          <p:cNvGrpSpPr/>
          <p:nvPr/>
        </p:nvGrpSpPr>
        <p:grpSpPr>
          <a:xfrm>
            <a:off x="5078868" y="3173906"/>
            <a:ext cx="1143153" cy="1195416"/>
            <a:chOff x="4762347" y="3244244"/>
            <a:chExt cx="1143153" cy="1195416"/>
          </a:xfrm>
        </p:grpSpPr>
        <p:pic>
          <p:nvPicPr>
            <p:cNvPr id="174" name="图片 173">
              <a:extLst>
                <a:ext uri="{FF2B5EF4-FFF2-40B4-BE49-F238E27FC236}">
                  <a16:creationId xmlns:a16="http://schemas.microsoft.com/office/drawing/2014/main" id="{83175E3F-160F-4894-86BD-88171E346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09252" y="3448320"/>
              <a:ext cx="991340" cy="991340"/>
            </a:xfrm>
            <a:prstGeom prst="rect">
              <a:avLst/>
            </a:prstGeom>
          </p:spPr>
        </p:pic>
        <p:sp>
          <p:nvSpPr>
            <p:cNvPr id="176" name="文本框 175"/>
            <p:cNvSpPr txBox="1"/>
            <p:nvPr/>
          </p:nvSpPr>
          <p:spPr>
            <a:xfrm>
              <a:off x="4762347" y="3244244"/>
              <a:ext cx="11431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00B0F0"/>
                  </a:solidFill>
                  <a:latin typeface="Tahoma" pitchFamily="34" charset="0"/>
                  <a:cs typeface="Tahoma" pitchFamily="34" charset="0"/>
                </a:rPr>
                <a:t>课题组公众号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225126" y="1432186"/>
            <a:ext cx="6377901" cy="687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200" b="1" dirty="0">
                <a:solidFill>
                  <a:srgbClr val="00B0F0"/>
                </a:solidFill>
                <a:latin typeface="+mn-ea"/>
                <a:cs typeface="Tahoma" pitchFamily="34" charset="0"/>
              </a:rPr>
              <a:t>招生类型：</a:t>
            </a:r>
            <a:r>
              <a:rPr lang="zh-CN" altLang="en-US" sz="1200" dirty="0">
                <a:solidFill>
                  <a:srgbClr val="323232"/>
                </a:solidFill>
                <a:latin typeface="+mn-ea"/>
              </a:rPr>
              <a:t>长期招收博士后、博土生以及硕士生，欢迎机械</a:t>
            </a:r>
            <a:r>
              <a:rPr lang="en-US" altLang="zh-CN" sz="1200" dirty="0">
                <a:solidFill>
                  <a:srgbClr val="323232"/>
                </a:solidFill>
                <a:latin typeface="+mn-ea"/>
              </a:rPr>
              <a:t>/</a:t>
            </a:r>
            <a:r>
              <a:rPr lang="zh-CN" altLang="en-US" sz="1200" dirty="0">
                <a:solidFill>
                  <a:srgbClr val="323232"/>
                </a:solidFill>
                <a:latin typeface="+mn-ea"/>
              </a:rPr>
              <a:t>机电、自动化、车辆、人工智能、力学、</a:t>
            </a:r>
            <a:r>
              <a:rPr lang="zh-CN" altLang="en-US" sz="1200" dirty="0">
                <a:latin typeface="+mn-ea"/>
              </a:rPr>
              <a:t>数学、物理、材料</a:t>
            </a:r>
            <a:r>
              <a:rPr lang="zh-CN" altLang="en-US" sz="1200" dirty="0">
                <a:solidFill>
                  <a:srgbClr val="323232"/>
                </a:solidFill>
                <a:latin typeface="+mn-ea"/>
              </a:rPr>
              <a:t>等相关专业并致力于智能结构振动与控制、减隔振超材料、非线性动力学、无线智能传感、能量俘获与自供电等相关研究的同学加入我们团队。</a:t>
            </a:r>
            <a:endParaRPr lang="zh-CN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9" name="任意多边形: 形状 43"/>
          <p:cNvSpPr/>
          <p:nvPr/>
        </p:nvSpPr>
        <p:spPr>
          <a:xfrm>
            <a:off x="157018" y="8849635"/>
            <a:ext cx="6469514" cy="242430"/>
          </a:xfrm>
          <a:custGeom>
            <a:avLst/>
            <a:gdLst>
              <a:gd name="connsiteX0" fmla="*/ 0 w 6189333"/>
              <a:gd name="connsiteY0" fmla="*/ 0 h 365491"/>
              <a:gd name="connsiteX1" fmla="*/ 6189333 w 6189333"/>
              <a:gd name="connsiteY1" fmla="*/ 0 h 365491"/>
              <a:gd name="connsiteX2" fmla="*/ 6143722 w 6189333"/>
              <a:gd name="connsiteY2" fmla="*/ 50184 h 365491"/>
              <a:gd name="connsiteX3" fmla="*/ 5382503 w 6189333"/>
              <a:gd name="connsiteY3" fmla="*/ 365491 h 365491"/>
              <a:gd name="connsiteX4" fmla="*/ 0 w 6189333"/>
              <a:gd name="connsiteY4" fmla="*/ 365491 h 365491"/>
              <a:gd name="connsiteX5" fmla="*/ 0 w 6189333"/>
              <a:gd name="connsiteY5" fmla="*/ 0 h 3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89333" h="365491">
                <a:moveTo>
                  <a:pt x="0" y="0"/>
                </a:moveTo>
                <a:lnTo>
                  <a:pt x="6189333" y="0"/>
                </a:lnTo>
                <a:lnTo>
                  <a:pt x="6143722" y="50184"/>
                </a:lnTo>
                <a:cubicBezTo>
                  <a:pt x="5948909" y="244997"/>
                  <a:pt x="5679778" y="365491"/>
                  <a:pt x="5382503" y="365491"/>
                </a:cubicBezTo>
                <a:lnTo>
                  <a:pt x="0" y="36549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90000">
                <a:srgbClr val="324273"/>
              </a:gs>
              <a:gs pos="0">
                <a:srgbClr val="C00000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81" name="图片 180">
            <a:extLst>
              <a:ext uri="{FF2B5EF4-FFF2-40B4-BE49-F238E27FC236}">
                <a16:creationId xmlns:a16="http://schemas.microsoft.com/office/drawing/2014/main" id="{74BB8D3E-A02E-4008-863E-E5696BBD998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" y="4954412"/>
            <a:ext cx="1852478" cy="855082"/>
          </a:xfrm>
          <a:prstGeom prst="rect">
            <a:avLst/>
          </a:prstGeom>
        </p:spPr>
      </p:pic>
      <p:pic>
        <p:nvPicPr>
          <p:cNvPr id="182" name="图片 181">
            <a:extLst>
              <a:ext uri="{FF2B5EF4-FFF2-40B4-BE49-F238E27FC236}">
                <a16:creationId xmlns:a16="http://schemas.microsoft.com/office/drawing/2014/main" id="{C3AF8ED2-13C8-4753-9D2B-FB28CFF0D0E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90" b="5455"/>
          <a:stretch/>
        </p:blipFill>
        <p:spPr>
          <a:xfrm>
            <a:off x="357572" y="5809494"/>
            <a:ext cx="1839220" cy="723113"/>
          </a:xfrm>
          <a:prstGeom prst="rect">
            <a:avLst/>
          </a:prstGeom>
        </p:spPr>
      </p:pic>
      <p:pic>
        <p:nvPicPr>
          <p:cNvPr id="183" name="图片 182">
            <a:extLst>
              <a:ext uri="{FF2B5EF4-FFF2-40B4-BE49-F238E27FC236}">
                <a16:creationId xmlns:a16="http://schemas.microsoft.com/office/drawing/2014/main" id="{89658BE0-88DD-4DDD-BE5C-465760C5A9B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96" y="5684330"/>
            <a:ext cx="1340561" cy="754066"/>
          </a:xfrm>
          <a:prstGeom prst="rect">
            <a:avLst/>
          </a:prstGeom>
        </p:spPr>
      </p:pic>
      <p:pic>
        <p:nvPicPr>
          <p:cNvPr id="184" name="图片 183">
            <a:extLst>
              <a:ext uri="{FF2B5EF4-FFF2-40B4-BE49-F238E27FC236}">
                <a16:creationId xmlns:a16="http://schemas.microsoft.com/office/drawing/2014/main" id="{6AE79DE9-5D55-4B9A-9078-E5451B5C26E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6" t="51685" r="16713" b="9000"/>
          <a:stretch/>
        </p:blipFill>
        <p:spPr>
          <a:xfrm>
            <a:off x="2368501" y="4954771"/>
            <a:ext cx="1849352" cy="761396"/>
          </a:xfrm>
          <a:prstGeom prst="rect">
            <a:avLst/>
          </a:prstGeom>
        </p:spPr>
      </p:pic>
      <p:pic>
        <p:nvPicPr>
          <p:cNvPr id="185" name="图片 184">
            <a:extLst>
              <a:ext uri="{FF2B5EF4-FFF2-40B4-BE49-F238E27FC236}">
                <a16:creationId xmlns:a16="http://schemas.microsoft.com/office/drawing/2014/main" id="{461D957E-0878-4C8D-A443-5F4CC7E021A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64" y="4960148"/>
            <a:ext cx="2040143" cy="1142281"/>
          </a:xfrm>
          <a:prstGeom prst="rect">
            <a:avLst/>
          </a:prstGeom>
        </p:spPr>
      </p:pic>
      <p:pic>
        <p:nvPicPr>
          <p:cNvPr id="186" name="图片 185">
            <a:extLst>
              <a:ext uri="{FF2B5EF4-FFF2-40B4-BE49-F238E27FC236}">
                <a16:creationId xmlns:a16="http://schemas.microsoft.com/office/drawing/2014/main" id="{0AC31810-A97B-4884-A501-37E178C1764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178" y="6102429"/>
            <a:ext cx="1666535" cy="1249902"/>
          </a:xfrm>
          <a:prstGeom prst="rect">
            <a:avLst/>
          </a:prstGeom>
        </p:spPr>
      </p:pic>
      <p:pic>
        <p:nvPicPr>
          <p:cNvPr id="187" name="图片 186">
            <a:extLst>
              <a:ext uri="{FF2B5EF4-FFF2-40B4-BE49-F238E27FC236}">
                <a16:creationId xmlns:a16="http://schemas.microsoft.com/office/drawing/2014/main" id="{5827CBFD-A6E8-4B7A-8882-F83A576DB12A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6" t="17917" b="14399"/>
          <a:stretch/>
        </p:blipFill>
        <p:spPr>
          <a:xfrm>
            <a:off x="5451155" y="6542667"/>
            <a:ext cx="897559" cy="1303203"/>
          </a:xfrm>
          <a:prstGeom prst="rect">
            <a:avLst/>
          </a:prstGeom>
        </p:spPr>
      </p:pic>
      <p:pic>
        <p:nvPicPr>
          <p:cNvPr id="188" name="图片 187">
            <a:extLst>
              <a:ext uri="{FF2B5EF4-FFF2-40B4-BE49-F238E27FC236}">
                <a16:creationId xmlns:a16="http://schemas.microsoft.com/office/drawing/2014/main" id="{5ADD9E74-DAE5-448F-895A-E26637D2311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645" y="7035188"/>
            <a:ext cx="1128001" cy="820364"/>
          </a:xfrm>
          <a:prstGeom prst="rect">
            <a:avLst/>
          </a:prstGeom>
        </p:spPr>
      </p:pic>
      <p:pic>
        <p:nvPicPr>
          <p:cNvPr id="189" name="图片 188">
            <a:extLst>
              <a:ext uri="{FF2B5EF4-FFF2-40B4-BE49-F238E27FC236}">
                <a16:creationId xmlns:a16="http://schemas.microsoft.com/office/drawing/2014/main" id="{F71F0752-43EE-4003-A4CD-B3C04DC8026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89" y="7015133"/>
            <a:ext cx="1430947" cy="821608"/>
          </a:xfrm>
          <a:prstGeom prst="rect">
            <a:avLst/>
          </a:prstGeom>
        </p:spPr>
      </p:pic>
      <p:pic>
        <p:nvPicPr>
          <p:cNvPr id="190" name="图片 189">
            <a:extLst>
              <a:ext uri="{FF2B5EF4-FFF2-40B4-BE49-F238E27FC236}">
                <a16:creationId xmlns:a16="http://schemas.microsoft.com/office/drawing/2014/main" id="{1A9268A4-4B13-45F6-BA09-EBC160163B39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6" t="15495" b="14210"/>
          <a:stretch/>
        </p:blipFill>
        <p:spPr>
          <a:xfrm>
            <a:off x="3555900" y="5703178"/>
            <a:ext cx="664558" cy="746184"/>
          </a:xfrm>
          <a:prstGeom prst="rect">
            <a:avLst/>
          </a:prstGeom>
        </p:spPr>
      </p:pic>
      <p:sp>
        <p:nvSpPr>
          <p:cNvPr id="191" name="Rectangle 3">
            <a:extLst>
              <a:ext uri="{FF2B5EF4-FFF2-40B4-BE49-F238E27FC236}">
                <a16:creationId xmlns:a16="http://schemas.microsoft.com/office/drawing/2014/main" id="{1DC2BDE9-5EFF-4ECE-ACB1-9D29EC4B4188}"/>
              </a:ext>
            </a:extLst>
          </p:cNvPr>
          <p:cNvSpPr/>
          <p:nvPr/>
        </p:nvSpPr>
        <p:spPr>
          <a:xfrm>
            <a:off x="2913828" y="4640876"/>
            <a:ext cx="926424" cy="23454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组内聚餐</a:t>
            </a:r>
            <a:endParaRPr lang="en-US" altLang="zh-CN" sz="12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92" name="Rectangle 3">
            <a:extLst>
              <a:ext uri="{FF2B5EF4-FFF2-40B4-BE49-F238E27FC236}">
                <a16:creationId xmlns:a16="http://schemas.microsoft.com/office/drawing/2014/main" id="{8562E559-371A-4AB3-9642-44B2F36E59BB}"/>
              </a:ext>
            </a:extLst>
          </p:cNvPr>
          <p:cNvSpPr/>
          <p:nvPr/>
        </p:nvSpPr>
        <p:spPr>
          <a:xfrm>
            <a:off x="4958117" y="4645652"/>
            <a:ext cx="831008" cy="26110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体育锻炼</a:t>
            </a:r>
            <a:endParaRPr lang="en-US" altLang="zh-CN" sz="12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93" name="图片 192">
            <a:extLst>
              <a:ext uri="{FF2B5EF4-FFF2-40B4-BE49-F238E27FC236}">
                <a16:creationId xmlns:a16="http://schemas.microsoft.com/office/drawing/2014/main" id="{1FC265FA-2D73-4F02-B0D1-996FE050071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93" y="6428691"/>
            <a:ext cx="701703" cy="801716"/>
          </a:xfrm>
          <a:prstGeom prst="rect">
            <a:avLst/>
          </a:prstGeom>
        </p:spPr>
      </p:pic>
      <p:pic>
        <p:nvPicPr>
          <p:cNvPr id="194" name="图片 193">
            <a:extLst>
              <a:ext uri="{FF2B5EF4-FFF2-40B4-BE49-F238E27FC236}">
                <a16:creationId xmlns:a16="http://schemas.microsoft.com/office/drawing/2014/main" id="{345EB962-FACA-43FD-B201-058D9DF9FF0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2" t="37991" r="30257" b="9841"/>
          <a:stretch/>
        </p:blipFill>
        <p:spPr>
          <a:xfrm>
            <a:off x="3574663" y="6446421"/>
            <a:ext cx="638473" cy="591154"/>
          </a:xfrm>
          <a:prstGeom prst="rect">
            <a:avLst/>
          </a:prstGeom>
        </p:spPr>
      </p:pic>
      <p:pic>
        <p:nvPicPr>
          <p:cNvPr id="195" name="Picture 4" descr="图片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" y="6686886"/>
            <a:ext cx="1835226" cy="116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矩形 2">
            <a:extLst>
              <a:ext uri="{FF2B5EF4-FFF2-40B4-BE49-F238E27FC236}">
                <a16:creationId xmlns:a16="http://schemas.microsoft.com/office/drawing/2014/main" id="{5527E9E1-1FFB-484A-AA41-F3F5EAD3B005}"/>
              </a:ext>
            </a:extLst>
          </p:cNvPr>
          <p:cNvSpPr/>
          <p:nvPr/>
        </p:nvSpPr>
        <p:spPr>
          <a:xfrm rot="10800000" flipV="1">
            <a:off x="784966" y="4648835"/>
            <a:ext cx="1029313" cy="2451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团建活动</a:t>
            </a:r>
            <a:endParaRPr lang="en-US" altLang="zh-CN" sz="12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" name="ZoneTexte 5"/>
          <p:cNvSpPr txBox="1">
            <a:spLocks noChangeArrowheads="1"/>
          </p:cNvSpPr>
          <p:nvPr/>
        </p:nvSpPr>
        <p:spPr bwMode="auto">
          <a:xfrm>
            <a:off x="2373293" y="4354154"/>
            <a:ext cx="2116038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 lIns="180000" tIns="0" rIns="180000" bIns="0" anchor="ctr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B0F0"/>
                </a:solidFill>
                <a:latin typeface="Tahoma" pitchFamily="34" charset="0"/>
                <a:cs typeface="Tahoma" pitchFamily="34" charset="0"/>
              </a:rPr>
              <a:t>课题组课余生活</a:t>
            </a:r>
            <a:endParaRPr lang="en-US" altLang="zh-CN" sz="1600" b="1" dirty="0">
              <a:solidFill>
                <a:srgbClr val="00B0F0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98" name="图片 19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878" y="6432855"/>
            <a:ext cx="652622" cy="799336"/>
          </a:xfrm>
          <a:prstGeom prst="rect">
            <a:avLst/>
          </a:prstGeom>
        </p:spPr>
      </p:pic>
      <p:pic>
        <p:nvPicPr>
          <p:cNvPr id="199" name="图片 198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4"/>
          <a:stretch/>
        </p:blipFill>
        <p:spPr>
          <a:xfrm>
            <a:off x="2374658" y="7125710"/>
            <a:ext cx="549856" cy="711031"/>
          </a:xfrm>
          <a:prstGeom prst="rect">
            <a:avLst/>
          </a:prstGeom>
        </p:spPr>
      </p:pic>
      <p:sp>
        <p:nvSpPr>
          <p:cNvPr id="200" name="矩形 2">
            <a:extLst>
              <a:ext uri="{FF2B5EF4-FFF2-40B4-BE49-F238E27FC236}">
                <a16:creationId xmlns:a16="http://schemas.microsoft.com/office/drawing/2014/main" id="{5527E9E1-1FFB-484A-AA41-F3F5EAD3B005}"/>
              </a:ext>
            </a:extLst>
          </p:cNvPr>
          <p:cNvSpPr/>
          <p:nvPr/>
        </p:nvSpPr>
        <p:spPr>
          <a:xfrm>
            <a:off x="1895496" y="7891528"/>
            <a:ext cx="3286104" cy="8343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4400" b="1" dirty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欢迎报考！</a:t>
            </a:r>
            <a:endParaRPr lang="en-US" altLang="zh-CN" sz="72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024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f9675ba-6e00-4f16-8dc2-110a55d54d51"/>
  <p:tag name="COMMONDATA" val="eyJoZGlkIjoiYTJmNzY0MmE0N2VmMzNkYjgyNGMzMDhiODRjYzI4YT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3303</TotalTime>
  <Words>597</Words>
  <Application>Microsoft Office PowerPoint</Application>
  <PresentationFormat>全屏显示(4:3)</PresentationFormat>
  <Paragraphs>41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4" baseType="lpstr">
      <vt:lpstr>Arial Unicode MS</vt:lpstr>
      <vt:lpstr>等线 Light</vt:lpstr>
      <vt:lpstr>华文行楷</vt:lpstr>
      <vt:lpstr>楷体</vt:lpstr>
      <vt:lpstr>宋体</vt:lpstr>
      <vt:lpstr>微软雅黑</vt:lpstr>
      <vt:lpstr>Arial</vt:lpstr>
      <vt:lpstr>Calibri</vt:lpstr>
      <vt:lpstr>Helvetica</vt:lpstr>
      <vt:lpstr>Tahoma</vt:lpstr>
      <vt:lpstr>Times New Roman</vt:lpstr>
      <vt:lpstr>WPS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China</cp:lastModifiedBy>
  <cp:revision>166</cp:revision>
  <dcterms:created xsi:type="dcterms:W3CDTF">2023-09-11T02:52:00Z</dcterms:created>
  <dcterms:modified xsi:type="dcterms:W3CDTF">2024-04-26T09:36:37Z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847D50546A064D8395263A6131714766_13</vt:lpwstr>
  </property>
  <property fmtid="{D5CDD505-2E9C-101B-9397-08002B2CF9AE}" pid="3" name="KSOProductBuildVer">
    <vt:lpwstr>2052-12.1.0.15712</vt:lpwstr>
  </property>
</Properties>
</file>